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3A7C-F6B5-4DFF-8533-40F6EE2E6B6A}" type="datetimeFigureOut">
              <a:rPr lang="es-ES" smtClean="0"/>
              <a:t>17/01/2016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2F6A5-B051-4808-8CBB-C326960B6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21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2F6A5-B051-4808-8CBB-C326960B64F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95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EA56-9DDD-4382-A398-6152EE52FA14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944-F79E-463E-8DCB-13A2B3311AE4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F1C-1997-496B-B88B-1A4C91249C16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2DE5-7E92-4976-B36A-8DC2A94F8559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BE6-B152-42F3-8F8D-6F0189B38EC8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E9D-0C07-4354-8422-FA8E54195A16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C70D-17D5-4B7C-ADA7-7B5218423EDD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588F-CF03-4BB5-ABC3-9DF4C865FF29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B817-CCBD-4A4E-8DDC-2A6F941D8C70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CFF5-D765-4C03-A813-773D71411E17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942F-F2DC-4668-A624-9D2814F71169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3FF0-DDD6-48ED-A599-41FD5DF02458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E960-FE18-4A52-BF4E-35CA883B820B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8191-0F34-4FE3-8E6D-AD5B7B29B178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050-0A2C-4B63-95CA-1CF28691E452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3C5D-C53E-4D98-99E5-4B2957E0E1DD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3A78-EC83-4F20-BE79-AA917CE434A8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9A786E2-306C-404C-9E76-B0471B2E94AF}" type="datetime1">
              <a:rPr lang="en-US" smtClean="0"/>
              <a:t>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Los Neotéricos y Gayo Valerio Catulo (84-54 a. C.)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Prof. Dr. Eduardo del Pino González</a:t>
            </a:r>
          </a:p>
          <a:p>
            <a:r>
              <a:rPr lang="es-ES" dirty="0" smtClean="0"/>
              <a:t>Universidad de Cádiz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242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del grupo neotérico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El nombre les fue dado por Cicerón: </a:t>
            </a:r>
            <a:r>
              <a:rPr lang="es-ES" dirty="0" err="1" smtClean="0"/>
              <a:t>Helvio</a:t>
            </a:r>
            <a:r>
              <a:rPr lang="es-ES" dirty="0" smtClean="0"/>
              <a:t> </a:t>
            </a:r>
            <a:r>
              <a:rPr lang="es-ES" dirty="0" err="1" smtClean="0"/>
              <a:t>Cinna</a:t>
            </a:r>
            <a:r>
              <a:rPr lang="es-ES" dirty="0" smtClean="0"/>
              <a:t>, </a:t>
            </a:r>
            <a:r>
              <a:rPr lang="es-ES" dirty="0" err="1" smtClean="0"/>
              <a:t>Parthenios</a:t>
            </a:r>
            <a:r>
              <a:rPr lang="es-ES" dirty="0" smtClean="0"/>
              <a:t>, Licinio Calvo, Q. </a:t>
            </a:r>
            <a:r>
              <a:rPr lang="es-ES" dirty="0" err="1" smtClean="0"/>
              <a:t>Cornificio</a:t>
            </a:r>
            <a:r>
              <a:rPr lang="es-ES" dirty="0" smtClean="0"/>
              <a:t> y su hermana </a:t>
            </a:r>
            <a:r>
              <a:rPr lang="es-ES" dirty="0" err="1" smtClean="0"/>
              <a:t>Cornificia</a:t>
            </a:r>
            <a:r>
              <a:rPr lang="es-ES" dirty="0" smtClean="0"/>
              <a:t>, </a:t>
            </a:r>
            <a:r>
              <a:rPr lang="es-ES" dirty="0" err="1" smtClean="0"/>
              <a:t>Furio</a:t>
            </a:r>
            <a:r>
              <a:rPr lang="es-ES" dirty="0" smtClean="0"/>
              <a:t> </a:t>
            </a:r>
            <a:r>
              <a:rPr lang="es-ES" dirty="0" err="1" smtClean="0"/>
              <a:t>Bibáculo</a:t>
            </a:r>
            <a:r>
              <a:rPr lang="es-ES" dirty="0" smtClean="0"/>
              <a:t>, Publio Terencio Varrón </a:t>
            </a:r>
            <a:r>
              <a:rPr lang="es-ES" dirty="0" err="1" smtClean="0"/>
              <a:t>Atacino</a:t>
            </a:r>
            <a:r>
              <a:rPr lang="es-ES" dirty="0" smtClean="0"/>
              <a:t>, C. </a:t>
            </a:r>
            <a:r>
              <a:rPr lang="es-ES" dirty="0" err="1" smtClean="0"/>
              <a:t>Memmio</a:t>
            </a:r>
            <a:endParaRPr lang="es-ES" dirty="0" smtClean="0"/>
          </a:p>
          <a:p>
            <a:r>
              <a:rPr lang="es-ES" dirty="0" smtClean="0"/>
              <a:t>Representan una generación, porque su infancia o juventud coincide con la dictadura de </a:t>
            </a:r>
            <a:r>
              <a:rPr lang="es-ES" dirty="0" err="1" smtClean="0"/>
              <a:t>Sila</a:t>
            </a:r>
            <a:r>
              <a:rPr lang="es-ES" dirty="0" smtClean="0"/>
              <a:t> (81-79 a. C.) y mueren entre las batallas de </a:t>
            </a:r>
            <a:r>
              <a:rPr lang="es-ES" dirty="0" err="1" smtClean="0"/>
              <a:t>Farsalia</a:t>
            </a:r>
            <a:r>
              <a:rPr lang="es-ES" dirty="0" smtClean="0"/>
              <a:t> (48 a. C.) y la de </a:t>
            </a:r>
            <a:r>
              <a:rPr lang="es-ES" dirty="0" err="1" smtClean="0"/>
              <a:t>Accio</a:t>
            </a:r>
            <a:r>
              <a:rPr lang="es-ES" dirty="0" smtClean="0"/>
              <a:t> (31 a. C.)</a:t>
            </a:r>
          </a:p>
          <a:p>
            <a:r>
              <a:rPr lang="es-ES" dirty="0" smtClean="0"/>
              <a:t>Muchos procedieron de la Galia Transpadana</a:t>
            </a:r>
          </a:p>
          <a:p>
            <a:r>
              <a:rPr lang="es-ES" dirty="0" smtClean="0"/>
              <a:t>Dejan el modelo de </a:t>
            </a:r>
            <a:r>
              <a:rPr lang="es-ES" dirty="0" err="1" smtClean="0"/>
              <a:t>Ennio</a:t>
            </a:r>
            <a:r>
              <a:rPr lang="es-ES" dirty="0" smtClean="0"/>
              <a:t> y lo buscan en los poetas de la literatura griega más reciente, la de los Alejandrinos como </a:t>
            </a:r>
            <a:r>
              <a:rPr lang="es-ES" dirty="0" err="1" smtClean="0"/>
              <a:t>Euforión</a:t>
            </a:r>
            <a:r>
              <a:rPr lang="es-ES" dirty="0" smtClean="0"/>
              <a:t> de </a:t>
            </a:r>
            <a:r>
              <a:rPr lang="es-ES" dirty="0" err="1" smtClean="0"/>
              <a:t>Calcis</a:t>
            </a:r>
            <a:r>
              <a:rPr lang="es-ES" dirty="0" smtClean="0"/>
              <a:t> (275-200 a. C.); </a:t>
            </a:r>
            <a:r>
              <a:rPr lang="es-ES" dirty="0" err="1" smtClean="0"/>
              <a:t>Calímaco</a:t>
            </a:r>
            <a:r>
              <a:rPr lang="es-ES" dirty="0" smtClean="0"/>
              <a:t> (310-240 a. C.); Arato (310-240 a. C.); Apolonio de Rodas (295-215 a. C.)</a:t>
            </a:r>
          </a:p>
          <a:p>
            <a:r>
              <a:rPr lang="es-ES" dirty="0" smtClean="0"/>
              <a:t>Se puede decir que cultivan un “arte por el arte” en el que la elevada expresión lírica no mira para nada afuera del poeta y su texto.</a:t>
            </a:r>
          </a:p>
          <a:p>
            <a:pPr lvl="1"/>
            <a:r>
              <a:rPr lang="es-ES" dirty="0" smtClean="0"/>
              <a:t>Búsqueda de motivos remotos o exóticos</a:t>
            </a:r>
          </a:p>
          <a:p>
            <a:pPr lvl="1"/>
            <a:r>
              <a:rPr lang="es-ES" dirty="0" smtClean="0"/>
              <a:t>Selecta erudición en el vocabulario y la métrica</a:t>
            </a:r>
          </a:p>
          <a:p>
            <a:pPr lvl="1"/>
            <a:r>
              <a:rPr lang="es-ES" dirty="0" smtClean="0"/>
              <a:t>Descripción de elementos pequeños, elaboración atildada de las vivencias personales más cotidianas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3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C. Valerio Catulo (84-54 a. C.)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Nace en Verona en una familia destacada, hasta el punto de ser los huéspedes de César</a:t>
            </a:r>
          </a:p>
          <a:p>
            <a:r>
              <a:rPr lang="es-ES" dirty="0" smtClean="0"/>
              <a:t>Marcha a Roma para estudiar y allí permanece la mayor parte de su vida dedicado al ocio literario</a:t>
            </a:r>
          </a:p>
          <a:p>
            <a:r>
              <a:rPr lang="es-ES" dirty="0" smtClean="0"/>
              <a:t>Se enamora perdidamente de </a:t>
            </a:r>
            <a:r>
              <a:rPr lang="es-ES" dirty="0" err="1" smtClean="0"/>
              <a:t>Clodia</a:t>
            </a:r>
            <a:r>
              <a:rPr lang="es-ES" dirty="0" smtClean="0"/>
              <a:t>, hermana del tribuno P. </a:t>
            </a:r>
            <a:r>
              <a:rPr lang="es-ES" dirty="0" err="1" smtClean="0"/>
              <a:t>Clodio</a:t>
            </a:r>
            <a:r>
              <a:rPr lang="es-ES" dirty="0" smtClean="0"/>
              <a:t> Pulcro (el que exilió a Cicerón) y esposa de Q. Cecilio </a:t>
            </a:r>
            <a:r>
              <a:rPr lang="es-ES" dirty="0" err="1" smtClean="0"/>
              <a:t>Metelo</a:t>
            </a:r>
            <a:r>
              <a:rPr lang="es-ES" dirty="0" smtClean="0"/>
              <a:t> </a:t>
            </a:r>
            <a:r>
              <a:rPr lang="es-ES" dirty="0" err="1" smtClean="0"/>
              <a:t>Celer</a:t>
            </a:r>
            <a:r>
              <a:rPr lang="es-ES" dirty="0" smtClean="0"/>
              <a:t> (gobernador de la Galia Cisalpina). Cicerón ofrece de ella un cuadro odioso en su </a:t>
            </a:r>
            <a:r>
              <a:rPr lang="es-ES" i="1" dirty="0" smtClean="0"/>
              <a:t>Pro </a:t>
            </a:r>
            <a:r>
              <a:rPr lang="es-ES" i="1" dirty="0" err="1" smtClean="0"/>
              <a:t>Caelio</a:t>
            </a:r>
            <a:r>
              <a:rPr lang="es-ES" dirty="0" smtClean="0"/>
              <a:t>.</a:t>
            </a:r>
          </a:p>
          <a:p>
            <a:r>
              <a:rPr lang="es-ES" dirty="0" smtClean="0"/>
              <a:t>En los años 57-56 viaja a Bitinia con C. </a:t>
            </a:r>
            <a:r>
              <a:rPr lang="es-ES" dirty="0" err="1" smtClean="0"/>
              <a:t>Memmio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7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</a:t>
            </a:r>
            <a:r>
              <a:rPr lang="es-ES" i="1" dirty="0" smtClean="0"/>
              <a:t>villa</a:t>
            </a:r>
            <a:r>
              <a:rPr lang="es-ES" dirty="0" smtClean="0"/>
              <a:t> de la tierra patria: </a:t>
            </a:r>
            <a:r>
              <a:rPr lang="es-ES" dirty="0" err="1" smtClean="0"/>
              <a:t>Sirmione</a:t>
            </a:r>
            <a:r>
              <a:rPr lang="es-ES" dirty="0" smtClean="0"/>
              <a:t> y el Lago de </a:t>
            </a:r>
            <a:r>
              <a:rPr lang="es-ES" dirty="0" err="1" smtClean="0"/>
              <a:t>Garda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01" y="1731963"/>
            <a:ext cx="2137961" cy="4059237"/>
          </a:xfrm>
        </p:spPr>
      </p:pic>
      <p:pic>
        <p:nvPicPr>
          <p:cNvPr id="16" name="Marcador de contenido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49" y="1731963"/>
            <a:ext cx="5276223" cy="4008293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Eduardo del Pino González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01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558</TotalTime>
  <Words>369</Words>
  <Application>Microsoft Office PowerPoint</Application>
  <PresentationFormat>Panorámica</PresentationFormat>
  <Paragraphs>25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</vt:lpstr>
      <vt:lpstr>Calisto MT</vt:lpstr>
      <vt:lpstr>Trebuchet MS</vt:lpstr>
      <vt:lpstr>Wingdings 2</vt:lpstr>
      <vt:lpstr>Pizarra</vt:lpstr>
      <vt:lpstr>Los Neotéricos y Gayo Valerio Catulo (84-54 a. C.)</vt:lpstr>
      <vt:lpstr>Características del grupo neotérico</vt:lpstr>
      <vt:lpstr>C. Valerio Catulo (84-54 a. C.)</vt:lpstr>
      <vt:lpstr>La villa de la tierra patria: Sirmione y el Lago de Garda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Neotéricos y Gayo Valerio Catulo (84-54 a. C.)</dc:title>
  <dc:creator>Eduardo del Pino</dc:creator>
  <cp:lastModifiedBy>Eduardo del Pino</cp:lastModifiedBy>
  <cp:revision>9</cp:revision>
  <dcterms:created xsi:type="dcterms:W3CDTF">2016-01-17T09:41:53Z</dcterms:created>
  <dcterms:modified xsi:type="dcterms:W3CDTF">2016-01-17T18:59:53Z</dcterms:modified>
</cp:coreProperties>
</file>